
<file path=[Content_Types].xml><?xml version="1.0" encoding="utf-8"?>
<Types xmlns="http://schemas.openxmlformats.org/package/2006/content-types">
  <Default Extension="png" ContentType="image/png"/>
  <Default Extension="webm" ContentType="video/webm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8"/>
  </p:notesMasterIdLst>
  <p:sldIdLst>
    <p:sldId id="256" r:id="rId2"/>
    <p:sldId id="273" r:id="rId3"/>
    <p:sldId id="257" r:id="rId4"/>
    <p:sldId id="259" r:id="rId5"/>
    <p:sldId id="264" r:id="rId6"/>
    <p:sldId id="265" r:id="rId7"/>
    <p:sldId id="266" r:id="rId8"/>
    <p:sldId id="261" r:id="rId9"/>
    <p:sldId id="267" r:id="rId10"/>
    <p:sldId id="263" r:id="rId11"/>
    <p:sldId id="260" r:id="rId12"/>
    <p:sldId id="268" r:id="rId13"/>
    <p:sldId id="269" r:id="rId14"/>
    <p:sldId id="271" r:id="rId15"/>
    <p:sldId id="272" r:id="rId16"/>
    <p:sldId id="270" r:id="rId17"/>
  </p:sldIdLst>
  <p:sldSz cx="9144000" cy="5143500" type="screen16x9"/>
  <p:notesSz cx="6858000" cy="9144000"/>
  <p:embeddedFontLst>
    <p:embeddedFont>
      <p:font typeface="Roboto" panose="020B0604020202020204" charset="0"/>
      <p:regular r:id="rId19"/>
      <p:bold r:id="rId20"/>
      <p:italic r:id="rId21"/>
      <p:boldItalic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559" autoAdjust="0"/>
    <p:restoredTop sz="86355" autoAdjust="0"/>
  </p:normalViewPr>
  <p:slideViewPr>
    <p:cSldViewPr snapToGrid="0">
      <p:cViewPr varScale="1">
        <p:scale>
          <a:sx n="85" d="100"/>
          <a:sy n="85" d="100"/>
        </p:scale>
        <p:origin x="324" y="7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58997202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Shape 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83505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Shape 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73154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Shape 1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34198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Shape 1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6473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67396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Shape 1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436863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uk-UA" dirty="0" smtClean="0"/>
              <a:t>Як проводиться гра на прикладі 2 гравці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6725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uk-UA" dirty="0" smtClean="0"/>
              <a:t>Як відбувається вхід</a:t>
            </a:r>
            <a:r>
              <a:rPr lang="uk-UA" baseline="0" dirty="0" smtClean="0"/>
              <a:t> в багатокористувацький режим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70964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Shape 10"/>
          <p:cNvGrpSpPr/>
          <p:nvPr/>
        </p:nvGrpSpPr>
        <p:grpSpPr>
          <a:xfrm>
            <a:off x="6098378" y="4"/>
            <a:ext cx="3045625" cy="2030570"/>
            <a:chOff x="6098378" y="4"/>
            <a:chExt cx="3045625" cy="2030570"/>
          </a:xfrm>
        </p:grpSpPr>
        <p:sp>
          <p:nvSpPr>
            <p:cNvPr id="11" name="Shape 11"/>
            <p:cNvSpPr/>
            <p:nvPr/>
          </p:nvSpPr>
          <p:spPr>
            <a:xfrm>
              <a:off x="8128803" y="15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" name="Shape 12"/>
            <p:cNvSpPr/>
            <p:nvPr/>
          </p:nvSpPr>
          <p:spPr>
            <a:xfrm flipH="1">
              <a:off x="7113463" y="4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" name="Shape 13"/>
            <p:cNvSpPr/>
            <p:nvPr/>
          </p:nvSpPr>
          <p:spPr>
            <a:xfrm rot="10800000" flipH="1">
              <a:off x="7113588" y="106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" name="Shape 14"/>
            <p:cNvSpPr/>
            <p:nvPr/>
          </p:nvSpPr>
          <p:spPr>
            <a:xfrm rot="10800000">
              <a:off x="6098378" y="96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" name="Shape 15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6" name="Shape 16"/>
          <p:cNvSpPr txBox="1">
            <a:spLocks noGrp="1"/>
          </p:cNvSpPr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subTitle" idx="1"/>
          </p:nvPr>
        </p:nvSpPr>
        <p:spPr>
          <a:xfrm>
            <a:off x="598088" y="2715912"/>
            <a:ext cx="8222100" cy="4329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uk"/>
              <a:t>‹#›</a:t>
            </a:fld>
            <a:endParaRPr lang="uk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bg>
      <p:bgPr>
        <a:solidFill>
          <a:schemeClr val="dk1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Shape 70"/>
          <p:cNvGrpSpPr/>
          <p:nvPr/>
        </p:nvGrpSpPr>
        <p:grpSpPr>
          <a:xfrm>
            <a:off x="6098378" y="4"/>
            <a:ext cx="3045625" cy="2030570"/>
            <a:chOff x="6098378" y="4"/>
            <a:chExt cx="3045625" cy="2030570"/>
          </a:xfrm>
        </p:grpSpPr>
        <p:sp>
          <p:nvSpPr>
            <p:cNvPr id="71" name="Shape 71"/>
            <p:cNvSpPr/>
            <p:nvPr/>
          </p:nvSpPr>
          <p:spPr>
            <a:xfrm>
              <a:off x="8128803" y="15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2" name="Shape 72"/>
            <p:cNvSpPr/>
            <p:nvPr/>
          </p:nvSpPr>
          <p:spPr>
            <a:xfrm flipH="1">
              <a:off x="7113463" y="4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3" name="Shape 73"/>
            <p:cNvSpPr/>
            <p:nvPr/>
          </p:nvSpPr>
          <p:spPr>
            <a:xfrm rot="10800000" flipH="1">
              <a:off x="7113588" y="106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4" name="Shape 74"/>
            <p:cNvSpPr/>
            <p:nvPr/>
          </p:nvSpPr>
          <p:spPr>
            <a:xfrm rot="10800000">
              <a:off x="6098378" y="96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5" name="Shape 75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76" name="Shape 76"/>
          <p:cNvSpPr txBox="1">
            <a:spLocks noGrp="1"/>
          </p:cNvSpPr>
          <p:nvPr>
            <p:ph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body" idx="1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8" name="Shape 78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uk"/>
              <a:t>‹#›</a:t>
            </a:fld>
            <a:endParaRPr lang="uk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bg>
      <p:bgPr>
        <a:solidFill>
          <a:schemeClr val="dk1"/>
        </a:solid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Shape 20"/>
          <p:cNvGrpSpPr/>
          <p:nvPr/>
        </p:nvGrpSpPr>
        <p:grpSpPr>
          <a:xfrm>
            <a:off x="6098378" y="4"/>
            <a:ext cx="3045625" cy="2030570"/>
            <a:chOff x="6098378" y="4"/>
            <a:chExt cx="3045625" cy="2030570"/>
          </a:xfrm>
        </p:grpSpPr>
        <p:sp>
          <p:nvSpPr>
            <p:cNvPr id="21" name="Shape 21"/>
            <p:cNvSpPr/>
            <p:nvPr/>
          </p:nvSpPr>
          <p:spPr>
            <a:xfrm>
              <a:off x="8128803" y="15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" name="Shape 22"/>
            <p:cNvSpPr/>
            <p:nvPr/>
          </p:nvSpPr>
          <p:spPr>
            <a:xfrm flipH="1">
              <a:off x="7113463" y="4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" name="Shape 23"/>
            <p:cNvSpPr/>
            <p:nvPr/>
          </p:nvSpPr>
          <p:spPr>
            <a:xfrm rot="10800000" flipH="1">
              <a:off x="7113588" y="106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" name="Shape 24"/>
            <p:cNvSpPr/>
            <p:nvPr/>
          </p:nvSpPr>
          <p:spPr>
            <a:xfrm rot="10800000">
              <a:off x="6098378" y="96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" name="Shape 25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uk"/>
              <a:t>‹#›</a:t>
            </a:fld>
            <a:endParaRPr lang="uk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Shape 29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Shape 30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" name="Shape 31"/>
            <p:cNvSpPr/>
            <p:nvPr/>
          </p:nvSpPr>
          <p:spPr>
            <a:xfrm flipH="1">
              <a:off x="6181162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" name="Shape 32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" name="Shape 33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" name="Shape 3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35" name="Shape 35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uk"/>
              <a:t>‹#›</a:t>
            </a:fld>
            <a:endParaRPr lang="uk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body" idx="1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body" idx="2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uk">
                <a:solidFill>
                  <a:schemeClr val="dk2"/>
                </a:solidFill>
              </a:rPr>
              <a:t>‹#›</a:t>
            </a:fld>
            <a:endParaRPr lang="uk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uk">
                <a:solidFill>
                  <a:schemeClr val="dk2"/>
                </a:solidFill>
              </a:rPr>
              <a:t>‹#›</a:t>
            </a:fld>
            <a:endParaRPr lang="uk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body" idx="1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uk">
                <a:solidFill>
                  <a:schemeClr val="dk2"/>
                </a:solidFill>
              </a:rPr>
              <a:t>‹#›</a:t>
            </a:fld>
            <a:endParaRPr lang="uk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bg>
      <p:bgPr>
        <a:solidFill>
          <a:schemeClr val="accent4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Shape 51"/>
          <p:cNvGrpSpPr/>
          <p:nvPr/>
        </p:nvGrpSpPr>
        <p:grpSpPr>
          <a:xfrm>
            <a:off x="6098378" y="4"/>
            <a:ext cx="3045625" cy="2030570"/>
            <a:chOff x="6098378" y="4"/>
            <a:chExt cx="3045625" cy="2030570"/>
          </a:xfrm>
        </p:grpSpPr>
        <p:sp>
          <p:nvSpPr>
            <p:cNvPr id="52" name="Shape 52"/>
            <p:cNvSpPr/>
            <p:nvPr/>
          </p:nvSpPr>
          <p:spPr>
            <a:xfrm>
              <a:off x="8128803" y="15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3" name="Shape 53"/>
            <p:cNvSpPr/>
            <p:nvPr/>
          </p:nvSpPr>
          <p:spPr>
            <a:xfrm flipH="1">
              <a:off x="7113463" y="4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4" name="Shape 54"/>
            <p:cNvSpPr/>
            <p:nvPr/>
          </p:nvSpPr>
          <p:spPr>
            <a:xfrm rot="10800000" flipH="1">
              <a:off x="7113588" y="106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5" name="Shape 55"/>
            <p:cNvSpPr/>
            <p:nvPr/>
          </p:nvSpPr>
          <p:spPr>
            <a:xfrm rot="10800000">
              <a:off x="6098378" y="96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6" name="Shape 56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57" name="Shape 57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uk"/>
              <a:t>‹#›</a:t>
            </a:fld>
            <a:endParaRPr lang="uk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61" name="Shape 61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2" name="Shape 62"/>
          <p:cNvSpPr txBox="1">
            <a:spLocks noGrp="1"/>
          </p:cNvSpPr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uk"/>
              <a:t>‹#›</a:t>
            </a:fld>
            <a:endParaRPr lang="uk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uk">
                <a:solidFill>
                  <a:schemeClr val="dk2"/>
                </a:solidFill>
              </a:rPr>
              <a:t>‹#›</a:t>
            </a:fld>
            <a:endParaRPr lang="uk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Roboto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uk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lang="uk"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webm"/><Relationship Id="rId1" Type="http://schemas.microsoft.com/office/2007/relationships/media" Target="../media/media1.webm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2.webm"/><Relationship Id="rId1" Type="http://schemas.microsoft.com/office/2007/relationships/media" Target="../media/media2.webm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>
            <a:spLocks noGrp="1"/>
          </p:cNvSpPr>
          <p:nvPr>
            <p:ph type="ctrTitle"/>
          </p:nvPr>
        </p:nvSpPr>
        <p:spPr>
          <a:xfrm>
            <a:off x="460950" y="1247949"/>
            <a:ext cx="8222100" cy="15761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uk" sz="3300" dirty="0">
                <a:latin typeface="Arial"/>
                <a:ea typeface="Arial"/>
                <a:cs typeface="Arial"/>
                <a:sym typeface="Arial"/>
              </a:rPr>
              <a:t>РОЗРОБКА ІГРОВОЇ </a:t>
            </a:r>
            <a:r>
              <a:rPr lang="uk-UA" sz="3300" dirty="0" smtClean="0">
                <a:latin typeface="Arial"/>
                <a:ea typeface="Arial"/>
                <a:cs typeface="Arial"/>
                <a:sym typeface="Arial"/>
              </a:rPr>
              <a:t>ПРОГРАМИ</a:t>
            </a:r>
            <a:r>
              <a:rPr lang="uk" sz="3300" dirty="0" smtClean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uk" sz="3300" dirty="0">
                <a:latin typeface="Arial"/>
                <a:ea typeface="Arial"/>
                <a:cs typeface="Arial"/>
                <a:sym typeface="Arial"/>
              </a:rPr>
              <a:t>З </a:t>
            </a:r>
            <a:r>
              <a:rPr lang="uk" sz="3300" dirty="0" smtClean="0">
                <a:latin typeface="Arial"/>
                <a:ea typeface="Arial"/>
                <a:cs typeface="Arial"/>
                <a:sym typeface="Arial"/>
              </a:rPr>
              <a:t>ЕЛЕМЕНТАМИ</a:t>
            </a:r>
            <a:r>
              <a:rPr lang="uk" sz="3300" dirty="0" smtClean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uk" sz="3300" dirty="0">
                <a:latin typeface="Arial"/>
                <a:ea typeface="Arial"/>
                <a:cs typeface="Arial"/>
                <a:sym typeface="Arial"/>
              </a:rPr>
              <a:t>3D </a:t>
            </a:r>
            <a:r>
              <a:rPr lang="uk" sz="3300" dirty="0" smtClean="0">
                <a:latin typeface="Arial"/>
                <a:ea typeface="Arial"/>
                <a:cs typeface="Arial"/>
                <a:sym typeface="Arial"/>
              </a:rPr>
              <a:t>ГРАФІКИ</a:t>
            </a:r>
            <a:br>
              <a:rPr lang="uk" sz="3300" dirty="0" smtClean="0">
                <a:latin typeface="Arial"/>
                <a:ea typeface="Arial"/>
                <a:cs typeface="Arial"/>
                <a:sym typeface="Arial"/>
              </a:rPr>
            </a:br>
            <a:r>
              <a:rPr lang="uk" sz="3300" dirty="0" smtClean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uk" sz="3300" dirty="0">
                <a:latin typeface="Arial"/>
                <a:ea typeface="Arial"/>
                <a:cs typeface="Arial"/>
                <a:sym typeface="Arial"/>
              </a:rPr>
              <a:t>МОВОЮ JAVA</a:t>
            </a:r>
          </a:p>
        </p:txBody>
      </p:sp>
      <p:sp>
        <p:nvSpPr>
          <p:cNvPr id="86" name="Shape 86"/>
          <p:cNvSpPr txBox="1">
            <a:spLocks noGrp="1"/>
          </p:cNvSpPr>
          <p:nvPr>
            <p:ph type="subTitle" idx="1"/>
          </p:nvPr>
        </p:nvSpPr>
        <p:spPr>
          <a:xfrm>
            <a:off x="4898575" y="3568975"/>
            <a:ext cx="4041000" cy="135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uk" sz="2000" dirty="0" smtClean="0">
                <a:latin typeface="Arial"/>
                <a:ea typeface="Arial"/>
                <a:cs typeface="Arial"/>
                <a:sym typeface="Arial"/>
              </a:rPr>
              <a:t>Науковий керівник</a:t>
            </a:r>
            <a:r>
              <a:rPr lang="uk" sz="2000" dirty="0" smtClean="0">
                <a:latin typeface="Arial"/>
                <a:ea typeface="Arial"/>
                <a:cs typeface="Arial"/>
                <a:sym typeface="Arial"/>
              </a:rPr>
              <a:t>:    </a:t>
            </a:r>
          </a:p>
          <a:p>
            <a:pPr lvl="0" algn="l" rtl="0">
              <a:spcBef>
                <a:spcPts val="0"/>
              </a:spcBef>
              <a:buNone/>
            </a:pPr>
            <a:r>
              <a:rPr lang="uk-UA" sz="2000" dirty="0" smtClean="0">
                <a:latin typeface="Arial"/>
                <a:ea typeface="Arial"/>
                <a:cs typeface="Arial"/>
                <a:sym typeface="Arial"/>
              </a:rPr>
              <a:t>	      </a:t>
            </a:r>
            <a:r>
              <a:rPr lang="uk-UA" sz="2000" dirty="0" err="1" smtClean="0">
                <a:latin typeface="Arial"/>
                <a:ea typeface="Arial"/>
                <a:cs typeface="Arial"/>
                <a:sym typeface="Arial"/>
              </a:rPr>
              <a:t>доц</a:t>
            </a:r>
            <a:r>
              <a:rPr lang="uk" sz="2000" dirty="0" smtClean="0"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uk" sz="2000" dirty="0" smtClean="0">
                <a:latin typeface="Arial"/>
                <a:ea typeface="Arial"/>
                <a:cs typeface="Arial"/>
                <a:sym typeface="Arial"/>
              </a:rPr>
              <a:t>Клакович </a:t>
            </a:r>
            <a:r>
              <a:rPr lang="uk" sz="2000" dirty="0">
                <a:latin typeface="Arial"/>
                <a:ea typeface="Arial"/>
                <a:cs typeface="Arial"/>
                <a:sym typeface="Arial"/>
              </a:rPr>
              <a:t>Л. М.</a:t>
            </a:r>
          </a:p>
          <a:p>
            <a:pPr lvl="0"/>
            <a:r>
              <a:rPr lang="uk" sz="2000" dirty="0">
                <a:latin typeface="Arial"/>
                <a:ea typeface="Arial"/>
                <a:cs typeface="Arial"/>
                <a:sym typeface="Arial"/>
              </a:rPr>
              <a:t>Виконали</a:t>
            </a:r>
            <a:r>
              <a:rPr lang="uk" sz="2000" dirty="0" smtClean="0">
                <a:latin typeface="Arial"/>
                <a:ea typeface="Arial"/>
                <a:cs typeface="Arial"/>
                <a:sym typeface="Arial"/>
              </a:rPr>
              <a:t>:  </a:t>
            </a:r>
            <a:r>
              <a:rPr lang="uk" sz="2000" dirty="0">
                <a:latin typeface="Arial"/>
                <a:ea typeface="Arial"/>
                <a:cs typeface="Arial"/>
                <a:sym typeface="Arial"/>
              </a:rPr>
              <a:t>Звізло Ю. З., </a:t>
            </a:r>
            <a:r>
              <a:rPr lang="uk" sz="2000" dirty="0" smtClean="0">
                <a:latin typeface="Arial"/>
                <a:ea typeface="Arial"/>
                <a:cs typeface="Arial"/>
                <a:sym typeface="Arial"/>
              </a:rPr>
              <a:t>		      Слободянюк </a:t>
            </a:r>
            <a:r>
              <a:rPr lang="uk" sz="2000" dirty="0">
                <a:latin typeface="Arial"/>
                <a:ea typeface="Arial"/>
                <a:cs typeface="Arial"/>
                <a:sym typeface="Arial"/>
              </a:rPr>
              <a:t>Н. А</a:t>
            </a:r>
            <a:r>
              <a:rPr lang="uk" sz="2000" dirty="0" smtClean="0">
                <a:latin typeface="Arial"/>
                <a:ea typeface="Arial"/>
                <a:cs typeface="Arial"/>
                <a:sym typeface="Arial"/>
              </a:rPr>
              <a:t>. </a:t>
            </a:r>
            <a:endParaRPr lang="uk" sz="2000" dirty="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Shape 136" descr="Untitled.png"/>
          <p:cNvPicPr preferRelativeResize="0"/>
          <p:nvPr/>
        </p:nvPicPr>
        <p:blipFill rotWithShape="1">
          <a:blip r:embed="rId3">
            <a:alphaModFix/>
          </a:blip>
          <a:srcRect r="14900" b="6655"/>
          <a:stretch/>
        </p:blipFill>
        <p:spPr>
          <a:xfrm>
            <a:off x="6420375" y="3840000"/>
            <a:ext cx="2723625" cy="124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09"/>
          <a:stretch/>
        </p:blipFill>
        <p:spPr>
          <a:xfrm>
            <a:off x="900112" y="0"/>
            <a:ext cx="7343775" cy="488247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314"/>
          <a:stretch/>
        </p:blipFill>
        <p:spPr>
          <a:xfrm>
            <a:off x="-1" y="0"/>
            <a:ext cx="4314825" cy="173413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Shape 108" descr="3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6475"/>
            <a:ext cx="6177374" cy="499565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Shape 109"/>
          <p:cNvSpPr txBox="1">
            <a:spLocks noGrp="1"/>
          </p:cNvSpPr>
          <p:nvPr>
            <p:ph type="title"/>
          </p:nvPr>
        </p:nvSpPr>
        <p:spPr>
          <a:xfrm>
            <a:off x="5772625" y="3772350"/>
            <a:ext cx="1963200" cy="607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uk">
                <a:latin typeface="Arial"/>
                <a:ea typeface="Arial"/>
                <a:cs typeface="Arial"/>
                <a:sym typeface="Arial"/>
              </a:rPr>
              <a:t>UI</a:t>
            </a:r>
          </a:p>
        </p:txBody>
      </p:sp>
      <p:pic>
        <p:nvPicPr>
          <p:cNvPr id="110" name="Shape 1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2775" y="227800"/>
            <a:ext cx="639375" cy="60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Shape 1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58700" y="4380150"/>
            <a:ext cx="409900" cy="40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Shape 112" descr="Untitled.png"/>
          <p:cNvPicPr preferRelativeResize="0"/>
          <p:nvPr/>
        </p:nvPicPr>
        <p:blipFill rotWithShape="1">
          <a:blip r:embed="rId5">
            <a:alphaModFix/>
          </a:blip>
          <a:srcRect l="15162" t="19668" r="17983" b="10611"/>
          <a:stretch/>
        </p:blipFill>
        <p:spPr>
          <a:xfrm>
            <a:off x="6828975" y="908024"/>
            <a:ext cx="2080275" cy="203610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Shape 113"/>
          <p:cNvSpPr/>
          <p:nvPr/>
        </p:nvSpPr>
        <p:spPr>
          <a:xfrm>
            <a:off x="7735825" y="227800"/>
            <a:ext cx="409800" cy="5211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4" name="Shape 114"/>
          <p:cNvSpPr/>
          <p:nvPr/>
        </p:nvSpPr>
        <p:spPr>
          <a:xfrm rot="-1676060">
            <a:off x="6927208" y="410801"/>
            <a:ext cx="409854" cy="520977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5" name="Shape 115"/>
          <p:cNvSpPr/>
          <p:nvPr/>
        </p:nvSpPr>
        <p:spPr>
          <a:xfrm rot="2223269">
            <a:off x="8461009" y="470570"/>
            <a:ext cx="409742" cy="520922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chemeClr val="accent4"/>
              </a:solidFill>
            </a:endParaRPr>
          </a:p>
        </p:txBody>
      </p:sp>
      <p:sp>
        <p:nvSpPr>
          <p:cNvPr id="116" name="Shape 116"/>
          <p:cNvSpPr/>
          <p:nvPr/>
        </p:nvSpPr>
        <p:spPr>
          <a:xfrm rot="-8100000">
            <a:off x="6728783" y="2705597"/>
            <a:ext cx="409839" cy="520996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7" name="Shape 117"/>
          <p:cNvSpPr/>
          <p:nvPr/>
        </p:nvSpPr>
        <p:spPr>
          <a:xfrm rot="10800000">
            <a:off x="7528407" y="3112119"/>
            <a:ext cx="409800" cy="5211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8" name="Shape 118"/>
          <p:cNvSpPr/>
          <p:nvPr/>
        </p:nvSpPr>
        <p:spPr>
          <a:xfrm rot="8829537">
            <a:off x="8390803" y="2921127"/>
            <a:ext cx="409912" cy="521254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art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62100" y="561975"/>
            <a:ext cx="6019800" cy="401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087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art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95450" y="314325"/>
            <a:ext cx="5753100" cy="451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202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700" y="0"/>
            <a:ext cx="8520600" cy="607800"/>
          </a:xfrm>
        </p:spPr>
        <p:txBody>
          <a:bodyPr/>
          <a:lstStyle/>
          <a:p>
            <a:pPr algn="ctr"/>
            <a:r>
              <a:rPr lang="uk-UA" dirty="0" smtClean="0"/>
              <a:t>Досягнені </a:t>
            </a:r>
            <a:r>
              <a:rPr lang="uk-UA" dirty="0"/>
              <a:t>цілі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1700" y="607800"/>
            <a:ext cx="8520600" cy="33390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uk-UA" sz="1600" dirty="0" smtClean="0">
                <a:latin typeface="+mn-lt"/>
              </a:rPr>
              <a:t>спроектували </a:t>
            </a:r>
            <a:r>
              <a:rPr lang="uk-UA" sz="1600" dirty="0">
                <a:latin typeface="+mn-lt"/>
              </a:rPr>
              <a:t>гнучку </a:t>
            </a:r>
            <a:r>
              <a:rPr lang="uk-UA" sz="1600" dirty="0" err="1">
                <a:latin typeface="+mn-lt"/>
              </a:rPr>
              <a:t>трирівневу</a:t>
            </a:r>
            <a:r>
              <a:rPr lang="uk-UA" sz="1600" dirty="0">
                <a:latin typeface="+mn-lt"/>
              </a:rPr>
              <a:t> архітектуру;</a:t>
            </a:r>
          </a:p>
          <a:p>
            <a:pPr>
              <a:lnSpc>
                <a:spcPct val="100000"/>
              </a:lnSpc>
            </a:pPr>
            <a:r>
              <a:rPr lang="uk-UA" sz="1600" dirty="0" smtClean="0">
                <a:latin typeface="+mn-lt"/>
              </a:rPr>
              <a:t>написали </a:t>
            </a:r>
            <a:r>
              <a:rPr lang="uk-UA" sz="1600" dirty="0">
                <a:latin typeface="+mn-lt"/>
              </a:rPr>
              <a:t>базу даних</a:t>
            </a:r>
            <a:r>
              <a:rPr lang="uk-UA" sz="1600" dirty="0" smtClean="0">
                <a:latin typeface="+mn-lt"/>
              </a:rPr>
              <a:t>; </a:t>
            </a:r>
          </a:p>
          <a:p>
            <a:pPr>
              <a:lnSpc>
                <a:spcPct val="100000"/>
              </a:lnSpc>
            </a:pPr>
            <a:r>
              <a:rPr lang="uk-UA" sz="1600" dirty="0" smtClean="0">
                <a:latin typeface="+mn-lt"/>
              </a:rPr>
              <a:t>написали </a:t>
            </a:r>
            <a:r>
              <a:rPr lang="uk-UA" sz="1600" dirty="0">
                <a:latin typeface="+mn-lt"/>
              </a:rPr>
              <a:t>три рівня складності: легко, нормально, важко;</a:t>
            </a:r>
          </a:p>
          <a:p>
            <a:pPr>
              <a:lnSpc>
                <a:spcPct val="100000"/>
              </a:lnSpc>
            </a:pPr>
            <a:r>
              <a:rPr lang="uk-UA" sz="1600" dirty="0" smtClean="0">
                <a:latin typeface="+mn-lt"/>
              </a:rPr>
              <a:t>написали </a:t>
            </a:r>
            <a:r>
              <a:rPr lang="uk-UA" sz="1600" dirty="0">
                <a:latin typeface="+mn-lt"/>
              </a:rPr>
              <a:t>відповідні алгоритми для трьох рівнів складності для поля розміру 3 </a:t>
            </a:r>
            <a:r>
              <a:rPr lang="en-US" sz="1600" dirty="0">
                <a:latin typeface="+mn-lt"/>
              </a:rPr>
              <a:t>x 3;</a:t>
            </a:r>
          </a:p>
          <a:p>
            <a:pPr>
              <a:lnSpc>
                <a:spcPct val="100000"/>
              </a:lnSpc>
            </a:pPr>
            <a:r>
              <a:rPr lang="en-US" sz="1600" dirty="0" smtClean="0">
                <a:latin typeface="+mn-lt"/>
              </a:rPr>
              <a:t></a:t>
            </a:r>
            <a:r>
              <a:rPr lang="uk-UA" sz="1600" dirty="0" smtClean="0">
                <a:latin typeface="+mn-lt"/>
              </a:rPr>
              <a:t>написали </a:t>
            </a:r>
            <a:r>
              <a:rPr lang="uk-UA" sz="1600" dirty="0">
                <a:latin typeface="+mn-lt"/>
              </a:rPr>
              <a:t>екзаменаторів, що перевірятимуть стан ігрового поля розміру </a:t>
            </a:r>
            <a:r>
              <a:rPr lang="uk-UA" sz="1600" dirty="0" smtClean="0">
                <a:latin typeface="+mn-lt"/>
              </a:rPr>
              <a:t>3</a:t>
            </a:r>
            <a:r>
              <a:rPr lang="en-US" sz="1600" dirty="0" smtClean="0">
                <a:latin typeface="+mn-lt"/>
              </a:rPr>
              <a:t>x3; </a:t>
            </a:r>
            <a:r>
              <a:rPr lang="en-US" sz="1600" dirty="0" smtClean="0"/>
              <a:t></a:t>
            </a:r>
            <a:r>
              <a:rPr lang="uk-UA" sz="1600" dirty="0"/>
              <a:t>написали контролери для гри в багатокористувацькому режимі (вхід, реєстрацію, домашню сторінку, рейтинг, створення столу для гри</a:t>
            </a:r>
            <a:r>
              <a:rPr lang="uk-UA" sz="1600" dirty="0" smtClean="0"/>
              <a:t>);</a:t>
            </a:r>
            <a:endParaRPr lang="en-US" sz="1600" dirty="0">
              <a:latin typeface="+mn-lt"/>
            </a:endParaRPr>
          </a:p>
          <a:p>
            <a:pPr>
              <a:lnSpc>
                <a:spcPct val="100000"/>
              </a:lnSpc>
            </a:pPr>
            <a:r>
              <a:rPr lang="en-US" sz="1600" dirty="0" smtClean="0">
                <a:latin typeface="+mn-lt"/>
              </a:rPr>
              <a:t></a:t>
            </a:r>
            <a:r>
              <a:rPr lang="uk-UA" sz="1600" dirty="0" smtClean="0">
                <a:latin typeface="+mn-lt"/>
              </a:rPr>
              <a:t>написали </a:t>
            </a:r>
            <a:r>
              <a:rPr lang="uk-UA" sz="1600" dirty="0">
                <a:latin typeface="+mn-lt"/>
              </a:rPr>
              <a:t>відповідні контролери для гри в режимах «гравець проти </a:t>
            </a:r>
            <a:r>
              <a:rPr lang="uk-UA" sz="1600" dirty="0" smtClean="0">
                <a:latin typeface="+mn-lt"/>
              </a:rPr>
              <a:t>комп’ютера</a:t>
            </a:r>
            <a:r>
              <a:rPr lang="uk-UA" sz="1600" dirty="0">
                <a:latin typeface="+mn-lt"/>
              </a:rPr>
              <a:t>» та «1</a:t>
            </a:r>
            <a:r>
              <a:rPr lang="en-US" sz="1600" dirty="0">
                <a:latin typeface="+mn-lt"/>
              </a:rPr>
              <a:t>vs1</a:t>
            </a:r>
            <a:r>
              <a:rPr lang="en-US" sz="1600" dirty="0" smtClean="0">
                <a:latin typeface="+mn-lt"/>
              </a:rPr>
              <a:t>»;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1600" dirty="0"/>
              <a:t></a:t>
            </a:r>
            <a:r>
              <a:rPr lang="uk-UA" sz="1600" dirty="0"/>
              <a:t>написали </a:t>
            </a:r>
            <a:r>
              <a:rPr lang="en-US" sz="1600" dirty="0" smtClean="0"/>
              <a:t>UI</a:t>
            </a:r>
            <a:r>
              <a:rPr lang="uk-UA" sz="1600" dirty="0" smtClean="0"/>
              <a:t>.</a:t>
            </a:r>
            <a:endParaRPr lang="en-US" sz="1600" dirty="0"/>
          </a:p>
          <a:p>
            <a:pPr>
              <a:lnSpc>
                <a:spcPct val="100000"/>
              </a:lnSpc>
            </a:pPr>
            <a:endParaRPr lang="en-US" sz="16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49522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700" y="161645"/>
            <a:ext cx="8520600" cy="607800"/>
          </a:xfrm>
        </p:spPr>
        <p:txBody>
          <a:bodyPr/>
          <a:lstStyle/>
          <a:p>
            <a:pPr algn="ctr"/>
            <a:r>
              <a:rPr lang="uk-UA" dirty="0" smtClean="0"/>
              <a:t>Майбутні </a:t>
            </a:r>
            <a:r>
              <a:rPr lang="uk-UA" dirty="0"/>
              <a:t>цілі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1700" y="769445"/>
            <a:ext cx="8520600" cy="3799430"/>
          </a:xfrm>
        </p:spPr>
        <p:txBody>
          <a:bodyPr/>
          <a:lstStyle/>
          <a:p>
            <a:r>
              <a:rPr lang="uk-UA" sz="1600" dirty="0" smtClean="0">
                <a:latin typeface="+mn-lt"/>
              </a:rPr>
              <a:t>написати </a:t>
            </a:r>
            <a:r>
              <a:rPr lang="uk-UA" sz="1600" dirty="0">
                <a:latin typeface="+mn-lt"/>
              </a:rPr>
              <a:t>контролери для гри в багатокористувацькому режимі (</a:t>
            </a:r>
            <a:r>
              <a:rPr lang="uk-UA" sz="1600" dirty="0" err="1">
                <a:latin typeface="+mn-lt"/>
              </a:rPr>
              <a:t>мультиплеєра</a:t>
            </a:r>
            <a:r>
              <a:rPr lang="uk-UA" sz="1600" dirty="0">
                <a:latin typeface="+mn-lt"/>
              </a:rPr>
              <a:t>);</a:t>
            </a:r>
          </a:p>
          <a:p>
            <a:r>
              <a:rPr lang="uk-UA" sz="1600" dirty="0" smtClean="0">
                <a:latin typeface="+mn-lt"/>
              </a:rPr>
              <a:t>написати </a:t>
            </a:r>
            <a:r>
              <a:rPr lang="uk-UA" sz="1600" dirty="0">
                <a:latin typeface="+mn-lt"/>
              </a:rPr>
              <a:t>відповідні алгоритми для трьох рівнів складності для поля розміру 5 </a:t>
            </a:r>
            <a:r>
              <a:rPr lang="en-US" sz="1600" dirty="0">
                <a:latin typeface="+mn-lt"/>
              </a:rPr>
              <a:t>x 5;</a:t>
            </a:r>
          </a:p>
          <a:p>
            <a:r>
              <a:rPr lang="en-US" sz="1600" dirty="0" smtClean="0">
                <a:latin typeface="+mn-lt"/>
              </a:rPr>
              <a:t></a:t>
            </a:r>
            <a:r>
              <a:rPr lang="uk-UA" sz="1600" dirty="0" smtClean="0">
                <a:latin typeface="+mn-lt"/>
              </a:rPr>
              <a:t>написати </a:t>
            </a:r>
            <a:r>
              <a:rPr lang="uk-UA" sz="1600" dirty="0">
                <a:latin typeface="+mn-lt"/>
              </a:rPr>
              <a:t>екзаменаторів, що перевірятимуть стан ігрового поля розміру 5 </a:t>
            </a:r>
            <a:r>
              <a:rPr lang="en-US" sz="1600" dirty="0">
                <a:latin typeface="+mn-lt"/>
              </a:rPr>
              <a:t>x 5;</a:t>
            </a:r>
          </a:p>
          <a:p>
            <a:r>
              <a:rPr lang="en-US" sz="1600" dirty="0" smtClean="0">
                <a:latin typeface="+mn-lt"/>
              </a:rPr>
              <a:t></a:t>
            </a:r>
            <a:r>
              <a:rPr lang="uk-UA" sz="1600" dirty="0" smtClean="0">
                <a:latin typeface="+mn-lt"/>
              </a:rPr>
              <a:t>написати </a:t>
            </a:r>
            <a:r>
              <a:rPr lang="uk-UA" sz="1600" dirty="0">
                <a:latin typeface="+mn-lt"/>
              </a:rPr>
              <a:t>відповідні алгоритми для трьох рівнів складності для поля, що є розгорткою сфери</a:t>
            </a:r>
            <a:r>
              <a:rPr lang="uk-UA" sz="1600" dirty="0" smtClean="0">
                <a:latin typeface="+mn-lt"/>
              </a:rPr>
              <a:t>;</a:t>
            </a:r>
            <a:endParaRPr lang="en-US" sz="1600" dirty="0"/>
          </a:p>
          <a:p>
            <a:r>
              <a:rPr lang="uk-UA" sz="1600" dirty="0"/>
              <a:t>написати </a:t>
            </a:r>
            <a:r>
              <a:rPr lang="en-US" sz="1600" dirty="0"/>
              <a:t>UI </a:t>
            </a:r>
            <a:r>
              <a:rPr lang="uk-UA" sz="1600" dirty="0"/>
              <a:t>та відповідні контролери для гри на 3</a:t>
            </a:r>
            <a:r>
              <a:rPr lang="en-US" sz="1600" dirty="0"/>
              <a:t>D </a:t>
            </a:r>
            <a:r>
              <a:rPr lang="uk-UA" sz="1600" dirty="0"/>
              <a:t>об’єктах та в 3</a:t>
            </a:r>
            <a:r>
              <a:rPr lang="en-US" sz="1600" dirty="0"/>
              <a:t>D </a:t>
            </a:r>
            <a:r>
              <a:rPr lang="uk-UA" sz="1600" dirty="0"/>
              <a:t>об’єктах</a:t>
            </a:r>
            <a:r>
              <a:rPr lang="en-US" sz="1600" dirty="0" smtClean="0"/>
              <a:t>;</a:t>
            </a:r>
            <a:endParaRPr lang="uk-UA" sz="1600" dirty="0">
              <a:latin typeface="+mn-lt"/>
            </a:endParaRPr>
          </a:p>
          <a:p>
            <a:r>
              <a:rPr lang="uk-UA" sz="1600" dirty="0" smtClean="0">
                <a:latin typeface="+mn-lt"/>
              </a:rPr>
              <a:t>написати </a:t>
            </a:r>
            <a:r>
              <a:rPr lang="uk-UA" sz="1600" dirty="0">
                <a:latin typeface="+mn-lt"/>
              </a:rPr>
              <a:t>екзаменаторів, що перевірятимуть стан ігрового поля розміру, що є розгорткою сфери</a:t>
            </a:r>
            <a:r>
              <a:rPr lang="uk-UA" sz="1600" dirty="0" smtClean="0">
                <a:latin typeface="+mn-lt"/>
              </a:rPr>
              <a:t>;</a:t>
            </a:r>
            <a:r>
              <a:rPr lang="en-US" sz="1600" dirty="0" smtClean="0">
                <a:latin typeface="+mn-lt"/>
              </a:rPr>
              <a:t> </a:t>
            </a:r>
          </a:p>
          <a:p>
            <a:r>
              <a:rPr lang="uk-UA" sz="1600" dirty="0" smtClean="0"/>
              <a:t></a:t>
            </a:r>
            <a:r>
              <a:rPr lang="uk-UA" sz="1600" dirty="0"/>
              <a:t>написати </a:t>
            </a:r>
            <a:r>
              <a:rPr lang="en-US" sz="1600" dirty="0"/>
              <a:t>AI (</a:t>
            </a:r>
            <a:r>
              <a:rPr lang="uk-UA" sz="1600" dirty="0"/>
              <a:t>нейронні мережі</a:t>
            </a:r>
            <a:r>
              <a:rPr lang="uk-UA" sz="1600" dirty="0" smtClean="0"/>
              <a:t>).</a:t>
            </a:r>
            <a:endParaRPr lang="uk-UA" sz="1600" dirty="0"/>
          </a:p>
          <a:p>
            <a:endParaRPr lang="uk-UA" sz="1600" dirty="0">
              <a:latin typeface="+mn-lt"/>
            </a:endParaRPr>
          </a:p>
          <a:p>
            <a:endParaRPr lang="en-US" sz="16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1442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smtClean="0"/>
              <a:t>Дякуємо за увагу!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9874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311700" y="316089"/>
            <a:ext cx="8520600" cy="4252786"/>
          </a:xfrm>
        </p:spPr>
        <p:txBody>
          <a:bodyPr/>
          <a:lstStyle/>
          <a:p>
            <a:pPr algn="just"/>
            <a:r>
              <a:rPr lang="uk-UA" dirty="0"/>
              <a:t>Тема: розробка ігрової програми з використанням 3</a:t>
            </a:r>
            <a:r>
              <a:rPr lang="en-US" dirty="0"/>
              <a:t>D </a:t>
            </a:r>
            <a:r>
              <a:rPr lang="uk-UA" dirty="0" smtClean="0"/>
              <a:t>графіки</a:t>
            </a:r>
            <a:r>
              <a:rPr lang="en-US" dirty="0" smtClean="0"/>
              <a:t> </a:t>
            </a:r>
            <a:r>
              <a:rPr lang="uk-UA" dirty="0" smtClean="0"/>
              <a:t>мовою </a:t>
            </a:r>
            <a:r>
              <a:rPr lang="en-US" dirty="0"/>
              <a:t>Java.</a:t>
            </a:r>
          </a:p>
          <a:p>
            <a:pPr algn="just"/>
            <a:r>
              <a:rPr lang="uk-UA" dirty="0"/>
              <a:t>Мета:  ознайомитися із сферою ігрової індустрії, методиками написання сучасних відеоігор, зокрема головоломок; вивчити особливості проектування архітектури гри; закріпити набуті знання на практиці - написати ігрову програми з використанням 3</a:t>
            </a:r>
            <a:r>
              <a:rPr lang="en-US" dirty="0"/>
              <a:t>D </a:t>
            </a:r>
            <a:r>
              <a:rPr lang="uk-UA" dirty="0"/>
              <a:t>графіки на мові </a:t>
            </a:r>
            <a:r>
              <a:rPr lang="en-US" dirty="0"/>
              <a:t>Java.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7735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>
            <a:spLocks noGrp="1"/>
          </p:cNvSpPr>
          <p:nvPr>
            <p:ph type="title"/>
          </p:nvPr>
        </p:nvSpPr>
        <p:spPr>
          <a:xfrm>
            <a:off x="514100" y="1361725"/>
            <a:ext cx="7563900" cy="3117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uk" sz="3200" dirty="0" smtClean="0">
                <a:latin typeface="Arial"/>
                <a:ea typeface="Arial"/>
                <a:cs typeface="Arial"/>
                <a:sym typeface="Arial"/>
              </a:rPr>
              <a:t>“</a:t>
            </a:r>
            <a:r>
              <a:rPr lang="en-US" sz="3200" dirty="0">
                <a:latin typeface="Arial"/>
                <a:ea typeface="Arial"/>
                <a:cs typeface="Arial"/>
                <a:sym typeface="Arial"/>
              </a:rPr>
              <a:t>"Without PC, it's hard to know when one day ends and another </a:t>
            </a:r>
            <a:r>
              <a:rPr lang="en-US" sz="3200" dirty="0" smtClean="0">
                <a:latin typeface="Arial"/>
                <a:ea typeface="Arial"/>
                <a:cs typeface="Arial"/>
                <a:sym typeface="Arial"/>
              </a:rPr>
              <a:t>begins."</a:t>
            </a:r>
            <a:r>
              <a:rPr lang="en-US" sz="3000" dirty="0">
                <a:latin typeface="Arial"/>
                <a:ea typeface="Arial"/>
                <a:cs typeface="Arial"/>
                <a:sym typeface="Arial"/>
              </a:rPr>
              <a:t/>
            </a:r>
            <a:br>
              <a:rPr lang="en-US" sz="3000" dirty="0">
                <a:latin typeface="Arial"/>
                <a:ea typeface="Arial"/>
                <a:cs typeface="Arial"/>
                <a:sym typeface="Arial"/>
              </a:rPr>
            </a:br>
            <a:endParaRPr lang="uk" sz="3000" dirty="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>
            <a:spLocks noGrp="1"/>
          </p:cNvSpPr>
          <p:nvPr>
            <p:ph type="title"/>
          </p:nvPr>
        </p:nvSpPr>
        <p:spPr>
          <a:xfrm>
            <a:off x="311700" y="163400"/>
            <a:ext cx="8520600" cy="607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uk" dirty="0">
                <a:latin typeface="Arial"/>
                <a:ea typeface="Arial"/>
                <a:cs typeface="Arial"/>
                <a:sym typeface="Arial"/>
              </a:rPr>
              <a:t>Цілі</a:t>
            </a:r>
          </a:p>
        </p:txBody>
      </p:sp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311700" y="863667"/>
            <a:ext cx="8520600" cy="3723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55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❖"/>
            </a:pPr>
            <a:r>
              <a:rPr lang="uk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Режими гри:</a:t>
            </a:r>
          </a:p>
          <a:p>
            <a:pPr marL="914400" lvl="1" indent="-355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➢"/>
            </a:pPr>
            <a:r>
              <a:rPr lang="uk" sz="20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uk-UA" sz="20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гравець проти комп’ютера</a:t>
            </a:r>
            <a:r>
              <a:rPr lang="uk" sz="20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;</a:t>
            </a:r>
            <a:endParaRPr lang="uk" sz="20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1" indent="-355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➢"/>
            </a:pPr>
            <a:r>
              <a:rPr lang="uk" sz="20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 vs 1;</a:t>
            </a:r>
            <a:endParaRPr lang="uk" sz="20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1" indent="-355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➢"/>
            </a:pPr>
            <a:r>
              <a:rPr lang="uk-UA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б</a:t>
            </a:r>
            <a:r>
              <a:rPr lang="uk" sz="20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агатокористувацький режим (мультиплеєр).</a:t>
            </a:r>
            <a:endParaRPr lang="uk" sz="20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55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❖"/>
            </a:pPr>
            <a:r>
              <a:rPr lang="uk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Розмірність поля:</a:t>
            </a:r>
          </a:p>
          <a:p>
            <a:pPr marL="914400" lvl="1" indent="-355600">
              <a:lnSpc>
                <a:spcPct val="100000"/>
              </a:lnSpc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➢"/>
            </a:pPr>
            <a:r>
              <a:rPr lang="pt-BR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 х n (n = 3, 5, 6…, сторона куба), </a:t>
            </a:r>
            <a:endParaRPr lang="uk-UA" sz="2000" dirty="0" smtClean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1" indent="-355600">
              <a:lnSpc>
                <a:spcPct val="100000"/>
              </a:lnSpc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➢"/>
            </a:pPr>
            <a:r>
              <a:rPr lang="pt-BR" sz="20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 </a:t>
            </a:r>
            <a:r>
              <a:rPr lang="pt-BR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 n (m, n &gt; 5, m != n, сфера), </a:t>
            </a:r>
            <a:endParaRPr lang="uk-UA" sz="2000" dirty="0" smtClean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1" indent="-355600">
              <a:lnSpc>
                <a:spcPct val="100000"/>
              </a:lnSpc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➢"/>
            </a:pPr>
            <a:r>
              <a:rPr lang="pt-BR" sz="20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 </a:t>
            </a:r>
            <a:r>
              <a:rPr lang="pt-BR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 n x n (куб</a:t>
            </a:r>
            <a:r>
              <a:rPr lang="pt-BR" sz="20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r>
              <a:rPr lang="uk" sz="20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marL="457200" lvl="0" indent="-355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❖"/>
            </a:pPr>
            <a:r>
              <a:rPr lang="uk" sz="20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Збереження результатів (рейтинг).</a:t>
            </a:r>
          </a:p>
          <a:p>
            <a:pPr marL="457200" lvl="0" indent="-355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❖"/>
            </a:pPr>
            <a:r>
              <a:rPr lang="uk" sz="20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Можливість грати в команді.</a:t>
            </a:r>
          </a:p>
          <a:p>
            <a:pPr marL="457200" lvl="0" indent="-355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❖"/>
            </a:pPr>
            <a:r>
              <a:rPr lang="uk" sz="20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Елементи 3</a:t>
            </a:r>
            <a:r>
              <a:rPr lang="en-US" sz="20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 </a:t>
            </a:r>
            <a:r>
              <a:rPr lang="uk-UA" sz="20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графіки.</a:t>
            </a:r>
            <a:endParaRPr lang="uk" sz="20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err="1" smtClean="0"/>
              <a:t>Прийоми</a:t>
            </a:r>
            <a:r>
              <a:rPr lang="ru-RU" dirty="0" smtClean="0"/>
              <a:t> </a:t>
            </a:r>
            <a:r>
              <a:rPr lang="ru-RU" dirty="0"/>
              <a:t>при </a:t>
            </a:r>
            <a:r>
              <a:rPr lang="ru-RU" dirty="0" err="1"/>
              <a:t>проектуванні</a:t>
            </a:r>
            <a:r>
              <a:rPr lang="ru-RU" dirty="0"/>
              <a:t> </a:t>
            </a:r>
            <a:r>
              <a:rPr lang="ru-RU" dirty="0" err="1"/>
              <a:t>архітектури</a:t>
            </a:r>
            <a:r>
              <a:rPr lang="ru-RU" dirty="0"/>
              <a:t> </a:t>
            </a:r>
            <a:r>
              <a:rPr lang="ru-RU" dirty="0" err="1" smtClean="0"/>
              <a:t>ігри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uk-UA" sz="2000" dirty="0" err="1" smtClean="0">
                <a:latin typeface="+mn-lt"/>
              </a:rPr>
              <a:t>Компонентно</a:t>
            </a:r>
            <a:r>
              <a:rPr lang="uk-UA" sz="2000" dirty="0" smtClean="0">
                <a:latin typeface="+mn-lt"/>
              </a:rPr>
              <a:t>-орієнтоване </a:t>
            </a:r>
            <a:r>
              <a:rPr lang="uk-UA" sz="2000" dirty="0">
                <a:latin typeface="+mn-lt"/>
              </a:rPr>
              <a:t>програмування (КОП</a:t>
            </a:r>
            <a:r>
              <a:rPr lang="uk-UA" sz="2000" dirty="0" smtClean="0">
                <a:latin typeface="+mn-lt"/>
              </a:rPr>
              <a:t>);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uk-UA" sz="2000" dirty="0" smtClean="0">
                <a:latin typeface="+mn-lt"/>
              </a:rPr>
              <a:t>Дерево поведінки.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0542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uk-UA" dirty="0" smtClean="0"/>
              <a:t>Шаблони </a:t>
            </a:r>
            <a:r>
              <a:rPr lang="uk-UA" dirty="0"/>
              <a:t>програмування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000" dirty="0" smtClean="0">
                <a:latin typeface="+mn-lt"/>
              </a:rPr>
              <a:t>MVC;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uk-UA" sz="2000" dirty="0" err="1" smtClean="0">
                <a:latin typeface="+mn-lt"/>
              </a:rPr>
              <a:t>Репозиторій</a:t>
            </a:r>
            <a:r>
              <a:rPr lang="en-US" sz="2000" dirty="0" smtClean="0">
                <a:latin typeface="+mn-lt"/>
              </a:rPr>
              <a:t>;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uk-UA" sz="2000" dirty="0" smtClean="0">
                <a:latin typeface="+mn-lt"/>
              </a:rPr>
              <a:t>Стратегія</a:t>
            </a:r>
            <a:r>
              <a:rPr lang="en-US" sz="2000" dirty="0" smtClean="0">
                <a:latin typeface="+mn-lt"/>
              </a:rPr>
              <a:t>;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uk-UA" sz="2000" dirty="0" smtClean="0">
                <a:latin typeface="+mn-lt"/>
              </a:rPr>
              <a:t>Шаблонний метод</a:t>
            </a:r>
            <a:r>
              <a:rPr lang="en-US" sz="2000" dirty="0">
                <a:latin typeface="+mn-lt"/>
              </a:rPr>
              <a:t>.</a:t>
            </a:r>
            <a:endParaRPr lang="uk-UA" sz="2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7202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700" y="286710"/>
            <a:ext cx="8520600" cy="607800"/>
          </a:xfrm>
        </p:spPr>
        <p:txBody>
          <a:bodyPr/>
          <a:lstStyle/>
          <a:p>
            <a:pPr algn="ctr"/>
            <a:r>
              <a:rPr lang="uk-UA" dirty="0" smtClean="0">
                <a:latin typeface="+mj-lt"/>
              </a:rPr>
              <a:t>Використані </a:t>
            </a:r>
            <a:r>
              <a:rPr lang="uk-UA" dirty="0" smtClean="0">
                <a:latin typeface="+mj-lt"/>
              </a:rPr>
              <a:t>технології та </a:t>
            </a:r>
            <a:r>
              <a:rPr lang="uk-UA" dirty="0" err="1" smtClean="0">
                <a:latin typeface="+mj-lt"/>
              </a:rPr>
              <a:t>сердовища</a:t>
            </a:r>
            <a:endParaRPr lang="en-US" dirty="0">
              <a:latin typeface="+mj-lt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1700" y="1213010"/>
            <a:ext cx="8520600" cy="3339000"/>
          </a:xfrm>
        </p:spPr>
        <p:txBody>
          <a:bodyPr numCol="3"/>
          <a:lstStyle/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latin typeface="+mn-lt"/>
              </a:rPr>
              <a:t>SQL</a:t>
            </a:r>
            <a:r>
              <a:rPr lang="uk-UA" dirty="0" smtClean="0">
                <a:latin typeface="+mn-lt"/>
              </a:rPr>
              <a:t>;</a:t>
            </a:r>
            <a:endParaRPr lang="uk-UA" dirty="0">
              <a:latin typeface="+mn-lt"/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latin typeface="+mn-lt"/>
              </a:rPr>
              <a:t>PostgreSQL</a:t>
            </a:r>
            <a:r>
              <a:rPr lang="uk-UA" dirty="0" smtClean="0">
                <a:latin typeface="+mn-lt"/>
              </a:rPr>
              <a:t>;</a:t>
            </a:r>
            <a:endParaRPr lang="en-US" dirty="0">
              <a:latin typeface="+mn-lt"/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 err="1" smtClean="0">
                <a:latin typeface="+mn-lt"/>
              </a:rPr>
              <a:t>ElephantSQL</a:t>
            </a:r>
            <a:r>
              <a:rPr lang="uk-UA" dirty="0" smtClean="0">
                <a:latin typeface="+mn-lt"/>
              </a:rPr>
              <a:t>;.</a:t>
            </a:r>
            <a:endParaRPr lang="uk-UA" dirty="0">
              <a:latin typeface="+mn-lt"/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latin typeface="+mn-lt"/>
              </a:rPr>
              <a:t>Java</a:t>
            </a:r>
            <a:r>
              <a:rPr lang="uk-UA" dirty="0" smtClean="0">
                <a:latin typeface="+mn-lt"/>
              </a:rPr>
              <a:t>;</a:t>
            </a:r>
            <a:endParaRPr lang="uk-UA" dirty="0">
              <a:latin typeface="+mn-lt"/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Spring </a:t>
            </a:r>
            <a:r>
              <a:rPr lang="en-US" dirty="0" smtClean="0">
                <a:latin typeface="+mn-lt"/>
              </a:rPr>
              <a:t>Framework</a:t>
            </a:r>
            <a:r>
              <a:rPr lang="uk-UA" dirty="0">
                <a:latin typeface="+mn-lt"/>
              </a:rPr>
              <a:t> </a:t>
            </a:r>
            <a:r>
              <a:rPr lang="uk-UA" dirty="0" smtClean="0">
                <a:latin typeface="+mn-lt"/>
              </a:rPr>
              <a:t>(</a:t>
            </a:r>
            <a:r>
              <a:rPr lang="en-US" dirty="0" smtClean="0">
                <a:latin typeface="+mn-lt"/>
              </a:rPr>
              <a:t>Spring Core</a:t>
            </a:r>
            <a:r>
              <a:rPr lang="uk-UA" dirty="0" smtClean="0">
                <a:latin typeface="+mn-lt"/>
              </a:rPr>
              <a:t>, </a:t>
            </a:r>
            <a:r>
              <a:rPr lang="en-US" dirty="0" smtClean="0">
                <a:latin typeface="+mn-lt"/>
              </a:rPr>
              <a:t>Spring </a:t>
            </a:r>
            <a:r>
              <a:rPr lang="en-US" dirty="0">
                <a:latin typeface="+mn-lt"/>
              </a:rPr>
              <a:t>Data </a:t>
            </a:r>
            <a:r>
              <a:rPr lang="en-US" dirty="0" smtClean="0">
                <a:latin typeface="+mn-lt"/>
              </a:rPr>
              <a:t>JPA</a:t>
            </a:r>
            <a:r>
              <a:rPr lang="uk-UA" dirty="0" smtClean="0">
                <a:latin typeface="+mn-lt"/>
              </a:rPr>
              <a:t>, </a:t>
            </a:r>
            <a:r>
              <a:rPr lang="en-US" dirty="0" smtClean="0">
                <a:latin typeface="+mn-lt"/>
              </a:rPr>
              <a:t>Spring Boot</a:t>
            </a:r>
            <a:r>
              <a:rPr lang="uk-UA" dirty="0" smtClean="0">
                <a:latin typeface="+mn-lt"/>
              </a:rPr>
              <a:t>);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latin typeface="+mn-lt"/>
              </a:rPr>
              <a:t>Hibernate</a:t>
            </a:r>
            <a:r>
              <a:rPr lang="uk-UA" dirty="0" smtClean="0">
                <a:latin typeface="+mn-lt"/>
              </a:rPr>
              <a:t>;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 err="1" smtClean="0">
                <a:latin typeface="+mn-lt"/>
              </a:rPr>
              <a:t>JavaFX</a:t>
            </a:r>
            <a:r>
              <a:rPr lang="uk-UA" dirty="0" smtClean="0">
                <a:latin typeface="+mn-lt"/>
              </a:rPr>
              <a:t>;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latin typeface="+mn-lt"/>
              </a:rPr>
              <a:t>FXML (</a:t>
            </a:r>
            <a:r>
              <a:rPr lang="en-US" dirty="0">
                <a:latin typeface="+mn-lt"/>
              </a:rPr>
              <a:t>FX Markup </a:t>
            </a:r>
            <a:r>
              <a:rPr lang="en-US" dirty="0" smtClean="0">
                <a:latin typeface="+mn-lt"/>
              </a:rPr>
              <a:t>Language)</a:t>
            </a:r>
            <a:r>
              <a:rPr lang="uk-UA" dirty="0" smtClean="0">
                <a:latin typeface="+mn-lt"/>
              </a:rPr>
              <a:t>;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latin typeface="+mn-lt"/>
              </a:rPr>
              <a:t>CSS </a:t>
            </a:r>
            <a:r>
              <a:rPr lang="en-US" dirty="0">
                <a:latin typeface="+mn-lt"/>
              </a:rPr>
              <a:t>(Cascading Style </a:t>
            </a:r>
            <a:r>
              <a:rPr lang="en-US" dirty="0" smtClean="0">
                <a:latin typeface="+mn-lt"/>
              </a:rPr>
              <a:t>Sheets)</a:t>
            </a:r>
            <a:r>
              <a:rPr lang="uk-UA" dirty="0" smtClean="0">
                <a:latin typeface="+mn-lt"/>
              </a:rPr>
              <a:t>;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latin typeface="+mn-lt"/>
              </a:rPr>
              <a:t>Bootstrap</a:t>
            </a:r>
            <a:r>
              <a:rPr lang="uk-UA" dirty="0" smtClean="0">
                <a:latin typeface="+mn-lt"/>
              </a:rPr>
              <a:t>;</a:t>
            </a:r>
            <a:endParaRPr lang="uk-UA" dirty="0">
              <a:latin typeface="+mn-lt"/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 err="1" smtClean="0">
                <a:latin typeface="+mn-lt"/>
              </a:rPr>
              <a:t>IntelliJ</a:t>
            </a:r>
            <a:r>
              <a:rPr lang="en-US" dirty="0" smtClean="0">
                <a:latin typeface="+mn-lt"/>
              </a:rPr>
              <a:t> IDEA</a:t>
            </a:r>
            <a:r>
              <a:rPr lang="uk-UA" dirty="0" smtClean="0">
                <a:latin typeface="+mn-lt"/>
              </a:rPr>
              <a:t>;</a:t>
            </a:r>
            <a:endParaRPr lang="en-US" dirty="0">
              <a:latin typeface="+mn-lt"/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 err="1" smtClean="0">
                <a:latin typeface="+mn-lt"/>
              </a:rPr>
              <a:t>ERDPlus</a:t>
            </a:r>
            <a:r>
              <a:rPr lang="uk-UA" dirty="0" smtClean="0">
                <a:latin typeface="+mn-lt"/>
              </a:rPr>
              <a:t>;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latin typeface="+mn-lt"/>
              </a:rPr>
              <a:t>Pony ORM</a:t>
            </a:r>
            <a:r>
              <a:rPr lang="uk-UA" dirty="0" smtClean="0">
                <a:latin typeface="+mn-lt"/>
              </a:rPr>
              <a:t>;</a:t>
            </a:r>
            <a:endParaRPr lang="uk-UA" dirty="0">
              <a:latin typeface="+mn-lt"/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 err="1" smtClean="0">
                <a:latin typeface="+mn-lt"/>
              </a:rPr>
              <a:t>Git</a:t>
            </a:r>
            <a:r>
              <a:rPr lang="uk-UA" dirty="0" smtClean="0">
                <a:latin typeface="+mn-lt"/>
              </a:rPr>
              <a:t>;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latin typeface="+mn-lt"/>
              </a:rPr>
              <a:t>GitHub</a:t>
            </a:r>
            <a:r>
              <a:rPr lang="uk-UA" dirty="0" smtClean="0">
                <a:latin typeface="+mn-lt"/>
              </a:rPr>
              <a:t>.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77513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8520600" cy="607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uk"/>
              <a:t>DB (ER Diagram)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70"/>
          <a:stretch/>
        </p:blipFill>
        <p:spPr>
          <a:xfrm>
            <a:off x="1702603" y="535881"/>
            <a:ext cx="5738794" cy="436489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975"/>
          <a:stretch/>
        </p:blipFill>
        <p:spPr>
          <a:xfrm>
            <a:off x="4274049" y="544531"/>
            <a:ext cx="4731462" cy="176464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49" b="2922"/>
          <a:stretch/>
        </p:blipFill>
        <p:spPr>
          <a:xfrm>
            <a:off x="0" y="0"/>
            <a:ext cx="4274049" cy="4993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017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161</TotalTime>
  <Words>458</Words>
  <Application>Microsoft Office PowerPoint</Application>
  <PresentationFormat>On-screen Show (16:9)</PresentationFormat>
  <Paragraphs>64</Paragraphs>
  <Slides>16</Slides>
  <Notes>8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Roboto</vt:lpstr>
      <vt:lpstr>Wingdings</vt:lpstr>
      <vt:lpstr>geometric</vt:lpstr>
      <vt:lpstr>РОЗРОБКА ІГРОВОЇ ПРОГРАМИ З ЕЛЕМЕНТАМИ 3D ГРАФІКИ  МОВОЮ JAVA</vt:lpstr>
      <vt:lpstr>PowerPoint Presentation</vt:lpstr>
      <vt:lpstr>“"Without PC, it's hard to know when one day ends and another begins." </vt:lpstr>
      <vt:lpstr>Цілі</vt:lpstr>
      <vt:lpstr>Прийоми при проектуванні архітектури ігри</vt:lpstr>
      <vt:lpstr>Шаблони програмування</vt:lpstr>
      <vt:lpstr>Використані технології та сердовища</vt:lpstr>
      <vt:lpstr>DB (ER Diagram)</vt:lpstr>
      <vt:lpstr>PowerPoint Presentation</vt:lpstr>
      <vt:lpstr>PowerPoint Presentation</vt:lpstr>
      <vt:lpstr>UI</vt:lpstr>
      <vt:lpstr>PowerPoint Presentation</vt:lpstr>
      <vt:lpstr>PowerPoint Presentation</vt:lpstr>
      <vt:lpstr>Досягнені цілі</vt:lpstr>
      <vt:lpstr>Майбутні цілі</vt:lpstr>
      <vt:lpstr>Дякуємо за увагу!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РОЗРОБКА ІГРОВОЇ АПЛІКАЦІЇ З ВИКОРИСТАННЯМ 3D ГРАФІКИ МОВОЮ JAVA</dc:title>
  <cp:lastModifiedBy>RePack by Diakov</cp:lastModifiedBy>
  <cp:revision>20</cp:revision>
  <dcterms:modified xsi:type="dcterms:W3CDTF">2017-05-30T09:39:51Z</dcterms:modified>
</cp:coreProperties>
</file>